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58" r:id="rId3"/>
    <p:sldId id="278" r:id="rId4"/>
    <p:sldId id="269" r:id="rId5"/>
    <p:sldId id="280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270" r:id="rId15"/>
    <p:sldId id="281" r:id="rId16"/>
    <p:sldId id="322" r:id="rId17"/>
    <p:sldId id="323" r:id="rId18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ranklin Gothic" panose="020B0603020102020204" pitchFamily="34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  <p:embeddedFont>
      <p:font typeface="Roboto Mon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4"/>
    <p:restoredTop sz="94631"/>
  </p:normalViewPr>
  <p:slideViewPr>
    <p:cSldViewPr snapToGrid="0" snapToObjects="1">
      <p:cViewPr varScale="1">
        <p:scale>
          <a:sx n="78" d="100"/>
          <a:sy n="78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79" r:id="rId5"/>
    <p:sldLayoutId id="2147483662" r:id="rId6"/>
    <p:sldLayoutId id="2147483663" r:id="rId7"/>
    <p:sldLayoutId id="2147483678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3440066-E94B-4C90-8C31-EC07C1F47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forma de reutilizar el código en JavaScript es crear funciones.</a:t>
            </a:r>
          </a:p>
          <a:p>
            <a:r>
              <a:rPr lang="es-ES"/>
              <a:t>Una función es un grupo de instrucciones que realizan un proceso y que pueden o no retornar un valor asociado al proceso.</a:t>
            </a:r>
          </a:p>
          <a:p>
            <a:r>
              <a:rPr lang="es-CL"/>
              <a:t>Las funciones deben ser invocadas para que se puedan ejecutar.</a:t>
            </a:r>
          </a:p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A9E60E-9202-4F9E-B0BA-DFB66648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9E00D6-B1AB-406E-8E6B-AFF3351D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43" y="4032810"/>
            <a:ext cx="2437244" cy="23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2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A80629A-0B99-4A32-9C33-1F71D66CF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Una característica de JavaScript es que permite utilizar los eventos de los elementos de la página.</a:t>
            </a:r>
          </a:p>
          <a:p>
            <a:endParaRPr lang="es-ES"/>
          </a:p>
          <a:p>
            <a:r>
              <a:rPr lang="es-ES"/>
              <a:t>Un evento es algo que pasa a un control HTML y que puede ser utilizado por JavaScript para ejecutar una acción.</a:t>
            </a:r>
          </a:p>
          <a:p>
            <a:endParaRPr lang="es-ES"/>
          </a:p>
          <a:p>
            <a:r>
              <a:rPr lang="es-ES"/>
              <a:t>Por ejemplo al “presionar” un botón (evento) se debe mostrar un mensaje (acción).</a:t>
            </a: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F2CF80-75A9-4EFA-B26B-BC083144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59F36F1-D7E8-1240-A42D-49ABB1A9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1" y="4652532"/>
            <a:ext cx="7050157" cy="18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8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5AE6EE0-FF49-4ED7-828F-9D07F2F77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eventos más comunes para controles HTML son los siguientes: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4997AF-A4EE-4D2F-B552-12F2F254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E5DEEFD-BD46-4656-A5E2-607DD1B4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9153"/>
              </p:ext>
            </p:extLst>
          </p:nvPr>
        </p:nvGraphicFramePr>
        <p:xfrm>
          <a:off x="928079" y="2614295"/>
          <a:ext cx="7287842" cy="228765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311538">
                  <a:extLst>
                    <a:ext uri="{9D8B030D-6E8A-4147-A177-3AD203B41FA5}">
                      <a16:colId xmlns:a16="http://schemas.microsoft.com/office/drawing/2014/main" val="4280814593"/>
                    </a:ext>
                  </a:extLst>
                </a:gridCol>
                <a:gridCol w="5976304">
                  <a:extLst>
                    <a:ext uri="{9D8B030D-6E8A-4147-A177-3AD203B41FA5}">
                      <a16:colId xmlns:a16="http://schemas.microsoft.com/office/drawing/2014/main" val="3947636121"/>
                    </a:ext>
                  </a:extLst>
                </a:gridCol>
              </a:tblGrid>
              <a:tr h="224605">
                <a:tc>
                  <a:txBody>
                    <a:bodyPr/>
                    <a:lstStyle/>
                    <a:p>
                      <a:r>
                        <a:rPr lang="es-CL" sz="1400" dirty="0"/>
                        <a:t>Evento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400" dirty="0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046582"/>
                  </a:ext>
                </a:extLst>
              </a:tr>
              <a:tr h="224605">
                <a:tc>
                  <a:txBody>
                    <a:bodyPr/>
                    <a:lstStyle/>
                    <a:p>
                      <a:r>
                        <a:rPr lang="es-CL" sz="1400" err="1"/>
                        <a:t>onchange</a:t>
                      </a:r>
                      <a:endParaRPr lang="es-C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 </a:t>
                      </a:r>
                      <a:r>
                        <a:rPr lang="en-US" sz="1400" dirty="0" err="1"/>
                        <a:t>acción</a:t>
                      </a:r>
                      <a:r>
                        <a:rPr lang="en-US" sz="1400" dirty="0"/>
                        <a:t> de </a:t>
                      </a:r>
                      <a:r>
                        <a:rPr lang="en-US" sz="1400" dirty="0" err="1"/>
                        <a:t>activa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cuando</a:t>
                      </a:r>
                      <a:r>
                        <a:rPr lang="en-US" sz="1400" dirty="0"/>
                        <a:t> el </a:t>
                      </a:r>
                      <a:r>
                        <a:rPr lang="en-US" sz="1400" dirty="0" err="1"/>
                        <a:t>elemento</a:t>
                      </a:r>
                      <a:r>
                        <a:rPr lang="en-US" sz="1400" dirty="0"/>
                        <a:t> html cambia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293070"/>
                  </a:ext>
                </a:extLst>
              </a:tr>
              <a:tr h="224605">
                <a:tc>
                  <a:txBody>
                    <a:bodyPr/>
                    <a:lstStyle/>
                    <a:p>
                      <a:r>
                        <a:rPr lang="es-CL" sz="1400"/>
                        <a:t>onclick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 usuario </a:t>
                      </a:r>
                      <a:r>
                        <a:rPr lang="en-US" sz="1400" dirty="0" err="1"/>
                        <a:t>hizo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clic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en</a:t>
                      </a:r>
                      <a:r>
                        <a:rPr lang="en-US" sz="1400" dirty="0"/>
                        <a:t> un </a:t>
                      </a:r>
                      <a:r>
                        <a:rPr lang="en-US" sz="1400" dirty="0" err="1"/>
                        <a:t>elemento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764577"/>
                  </a:ext>
                </a:extLst>
              </a:tr>
              <a:tr h="224605">
                <a:tc>
                  <a:txBody>
                    <a:bodyPr/>
                    <a:lstStyle/>
                    <a:p>
                      <a:r>
                        <a:rPr lang="es-CL" sz="1400"/>
                        <a:t>onmouseover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 usuario </a:t>
                      </a:r>
                      <a:r>
                        <a:rPr lang="en-US" sz="1400" dirty="0" err="1"/>
                        <a:t>pasó</a:t>
                      </a:r>
                      <a:r>
                        <a:rPr lang="en-US" sz="1400" dirty="0"/>
                        <a:t> el mouse </a:t>
                      </a:r>
                      <a:r>
                        <a:rPr lang="en-US" sz="1400" dirty="0" err="1"/>
                        <a:t>sobre</a:t>
                      </a:r>
                      <a:r>
                        <a:rPr lang="en-US" sz="1400" dirty="0"/>
                        <a:t> un </a:t>
                      </a:r>
                      <a:r>
                        <a:rPr lang="en-US" sz="1400" dirty="0" err="1"/>
                        <a:t>elemento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708943"/>
                  </a:ext>
                </a:extLst>
              </a:tr>
              <a:tr h="381829">
                <a:tc>
                  <a:txBody>
                    <a:bodyPr/>
                    <a:lstStyle/>
                    <a:p>
                      <a:r>
                        <a:rPr lang="es-CL" sz="1400"/>
                        <a:t>onmouseout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 usuario </a:t>
                      </a:r>
                      <a:r>
                        <a:rPr lang="en-US" sz="1400" dirty="0" err="1"/>
                        <a:t>sacó</a:t>
                      </a:r>
                      <a:r>
                        <a:rPr lang="en-US" sz="1400" dirty="0"/>
                        <a:t> el punter del mouse de </a:t>
                      </a:r>
                      <a:r>
                        <a:rPr lang="en-US" sz="1400" dirty="0" err="1"/>
                        <a:t>encima</a:t>
                      </a:r>
                      <a:r>
                        <a:rPr lang="en-US" sz="1400" dirty="0"/>
                        <a:t> de un </a:t>
                      </a:r>
                      <a:r>
                        <a:rPr lang="en-US" sz="1400" dirty="0" err="1"/>
                        <a:t>elemento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6216558"/>
                  </a:ext>
                </a:extLst>
              </a:tr>
              <a:tr h="224605">
                <a:tc>
                  <a:txBody>
                    <a:bodyPr/>
                    <a:lstStyle/>
                    <a:p>
                      <a:r>
                        <a:rPr lang="es-CL" sz="1400"/>
                        <a:t>onkeydown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 usuario </a:t>
                      </a:r>
                      <a:r>
                        <a:rPr lang="en-US" sz="1400" dirty="0" err="1"/>
                        <a:t>presionó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una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tecla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en</a:t>
                      </a:r>
                      <a:r>
                        <a:rPr lang="en-US" sz="1400" dirty="0"/>
                        <a:t> el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943130"/>
                  </a:ext>
                </a:extLst>
              </a:tr>
              <a:tr h="381829">
                <a:tc>
                  <a:txBody>
                    <a:bodyPr/>
                    <a:lstStyle/>
                    <a:p>
                      <a:r>
                        <a:rPr lang="es-CL" sz="1400"/>
                        <a:t>onload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 </a:t>
                      </a:r>
                      <a:r>
                        <a:rPr lang="en-US" sz="1400" dirty="0" err="1"/>
                        <a:t>navegador</a:t>
                      </a:r>
                      <a:r>
                        <a:rPr lang="en-US" sz="1400" dirty="0"/>
                        <a:t> ha </a:t>
                      </a:r>
                      <a:r>
                        <a:rPr lang="en-US" sz="1400" dirty="0" err="1"/>
                        <a:t>finalizado</a:t>
                      </a:r>
                      <a:r>
                        <a:rPr lang="en-US" sz="1400" dirty="0"/>
                        <a:t> la </a:t>
                      </a:r>
                      <a:r>
                        <a:rPr lang="en-US" sz="1400" dirty="0" err="1"/>
                        <a:t>carga</a:t>
                      </a:r>
                      <a:r>
                        <a:rPr lang="en-US" sz="1400" dirty="0"/>
                        <a:t> de </a:t>
                      </a:r>
                      <a:r>
                        <a:rPr lang="en-US" sz="1400" dirty="0" err="1"/>
                        <a:t>todos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elementos</a:t>
                      </a:r>
                      <a:r>
                        <a:rPr lang="en-US" sz="1400" dirty="0"/>
                        <a:t> de la </a:t>
                      </a:r>
                      <a:r>
                        <a:rPr lang="en-US" sz="1400" dirty="0" err="1"/>
                        <a:t>página</a:t>
                      </a:r>
                      <a:r>
                        <a:rPr lang="en-US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00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90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B627E3-1634-436B-98DE-1C4FB5C51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Por ejemplo, creamos el siguiente formulario y pueden ver ejemplo completo respecto del evento </a:t>
            </a:r>
            <a:r>
              <a:rPr lang="es-ES" dirty="0" err="1"/>
              <a:t>onclick</a:t>
            </a:r>
            <a:r>
              <a:rPr lang="es-ES" dirty="0"/>
              <a:t> en el video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6514E20-2353-443E-93A6-D2F3EF1D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291FBC-9D16-4C02-AF9E-DD466D2A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3" y="3023873"/>
            <a:ext cx="5305569" cy="26756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5A8180-BA19-4D9A-B483-918653FE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76" y="3023873"/>
            <a:ext cx="24765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0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49"/>
            <a:ext cx="5995800" cy="2320493"/>
          </a:xfrm>
        </p:spPr>
        <p:txBody>
          <a:bodyPr/>
          <a:lstStyle/>
          <a:p>
            <a:r>
              <a:rPr lang="es-ES_tradnl" dirty="0"/>
              <a:t>ALGUNOS CONCEPTOS DE AJAX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87786"/>
          </a:xfrm>
        </p:spPr>
        <p:txBody>
          <a:bodyPr/>
          <a:lstStyle/>
          <a:p>
            <a:r>
              <a:rPr lang="es-ES_tradnl" sz="2000" dirty="0"/>
              <a:t>AJAX es el acrónimo de </a:t>
            </a:r>
            <a:r>
              <a:rPr lang="es-ES_tradnl" sz="2000" dirty="0" err="1"/>
              <a:t>Asynchronous</a:t>
            </a:r>
            <a:r>
              <a:rPr lang="es-ES_tradnl" sz="2000" dirty="0"/>
              <a:t> JavaScript And XML (JavaScript asíncrono y XML).</a:t>
            </a:r>
          </a:p>
          <a:p>
            <a:pPr lvl="4"/>
            <a:endParaRPr lang="es-ES_trad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CONCEPTOS DE AJAX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55F93DB4-0386-254F-93F0-B7D9C2F56858}"/>
              </a:ext>
            </a:extLst>
          </p:cNvPr>
          <p:cNvSpPr txBox="1">
            <a:spLocks/>
          </p:cNvSpPr>
          <p:nvPr/>
        </p:nvSpPr>
        <p:spPr>
          <a:xfrm>
            <a:off x="294150" y="2106386"/>
            <a:ext cx="4245193" cy="425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_tradnl" sz="2000" dirty="0"/>
              <a:t>Es una tecnología que permite el intercambio de datos en segundo plano para páginas web.</a:t>
            </a:r>
          </a:p>
          <a:p>
            <a:endParaRPr lang="es-ES_tradnl" sz="2000" dirty="0"/>
          </a:p>
          <a:p>
            <a:r>
              <a:rPr lang="es-ES_tradnl" sz="2000" dirty="0"/>
              <a:t>Al ser una tecnología asíncrona, permite solicitar y enviar datos a servicios web o a archivos de datos, de tal forma que mientras se completa la carga o envío de datos, la página no se detiene ni pierde interactividad. </a:t>
            </a:r>
          </a:p>
          <a:p>
            <a:pPr lvl="4"/>
            <a:endParaRPr lang="es-ES_trad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826C8DC-4B31-C647-AE8C-A2BF69F3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63" y="2106386"/>
            <a:ext cx="4307844" cy="39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871457"/>
          </a:xfrm>
        </p:spPr>
        <p:txBody>
          <a:bodyPr/>
          <a:lstStyle/>
          <a:p>
            <a:r>
              <a:rPr lang="es-ES" sz="2000" dirty="0"/>
              <a:t>Las llamadas utilizando AJAX se suelen programar con JavaScript utilizando un objeto </a:t>
            </a:r>
            <a:r>
              <a:rPr lang="es-ES" sz="2000" b="1" dirty="0" err="1"/>
              <a:t>XMLHttpRequest</a:t>
            </a:r>
            <a:r>
              <a:rPr lang="es-ES" sz="2000" b="1" dirty="0"/>
              <a:t>.</a:t>
            </a:r>
            <a:endParaRPr lang="es-E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CONCEPTOS DE AJAX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6385C1EA-D61F-0D42-A66A-FDB89042FE50}"/>
              </a:ext>
            </a:extLst>
          </p:cNvPr>
          <p:cNvSpPr txBox="1">
            <a:spLocks/>
          </p:cNvSpPr>
          <p:nvPr/>
        </p:nvSpPr>
        <p:spPr>
          <a:xfrm>
            <a:off x="294150" y="2090057"/>
            <a:ext cx="4588093" cy="430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sz="2000" dirty="0"/>
              <a:t>Mientras  se esperan los datos del servidor </a:t>
            </a:r>
            <a:r>
              <a:rPr lang="es-ES" sz="2000" dirty="0" err="1"/>
              <a:t>Javascript</a:t>
            </a:r>
            <a:r>
              <a:rPr lang="es-ES" sz="2000" dirty="0"/>
              <a:t> no  detiene su ejecución sino que queda en </a:t>
            </a:r>
            <a:r>
              <a:rPr lang="es-ES" sz="2000" b="1" dirty="0"/>
              <a:t>espera</a:t>
            </a:r>
            <a:r>
              <a:rPr lang="es-ES" sz="2000" dirty="0"/>
              <a:t> en segundo plano.</a:t>
            </a:r>
          </a:p>
          <a:p>
            <a:endParaRPr lang="es-ES" sz="2000" dirty="0"/>
          </a:p>
          <a:p>
            <a:r>
              <a:rPr lang="es-ES" sz="2000" dirty="0"/>
              <a:t>Cuando llegan los datos, </a:t>
            </a:r>
            <a:r>
              <a:rPr lang="es-ES" sz="2000" dirty="0" err="1"/>
              <a:t>javascript</a:t>
            </a:r>
            <a:r>
              <a:rPr lang="es-ES" sz="2000" dirty="0"/>
              <a:t> retoma la acción que estaba ejecutando.</a:t>
            </a:r>
          </a:p>
          <a:p>
            <a:endParaRPr lang="es-ES" sz="2000" dirty="0"/>
          </a:p>
          <a:p>
            <a:r>
              <a:rPr lang="es-ES" sz="2000" dirty="0"/>
              <a:t>Por eso se </a:t>
            </a:r>
            <a:r>
              <a:rPr lang="es-ES" sz="2000" b="1" dirty="0"/>
              <a:t>llama asíncrono</a:t>
            </a:r>
            <a:r>
              <a:rPr lang="es-ES" sz="2000" dirty="0"/>
              <a:t>, y los datos de retorno que pueden ser de cualquier formato, texto plano, JSON, XML, etc.</a:t>
            </a:r>
            <a:endParaRPr lang="es-CL"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6582E5-B157-604A-8519-257104526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564" y="2386946"/>
            <a:ext cx="4239436" cy="38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el proceso puede ser un poco complejo de implementar y manipular, lo utilizaremos con </a:t>
            </a:r>
            <a:r>
              <a:rPr lang="es-ES" b="1" dirty="0" err="1"/>
              <a:t>jQuery</a:t>
            </a:r>
            <a:r>
              <a:rPr lang="es-ES" dirty="0"/>
              <a:t> tiene un conjunto de funciones que permiten implementar AJAX de una forma bastante más amigable. Pero eso será en la próxima sesión.</a:t>
            </a:r>
          </a:p>
          <a:p>
            <a:endParaRPr lang="es-C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CONCEPTOS DE AJAX</a:t>
            </a:r>
          </a:p>
        </p:txBody>
      </p:sp>
    </p:spTree>
    <p:extLst>
      <p:ext uri="{BB962C8B-B14F-4D97-AF65-F5344CB8AC3E}">
        <p14:creationId xmlns:p14="http://schemas.microsoft.com/office/powerpoint/2010/main" val="290835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Introducción</a:t>
            </a:r>
            <a:r>
              <a:rPr lang="en-US"/>
              <a:t> a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ALGUNOS CONCEPTOS DE JAVASCRIPT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ALGUNOS CONCEPTOS DE AJAX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711" y="3476150"/>
            <a:ext cx="6221664" cy="2276580"/>
          </a:xfrm>
        </p:spPr>
        <p:txBody>
          <a:bodyPr/>
          <a:lstStyle/>
          <a:p>
            <a:r>
              <a:rPr lang="es-ES_tradnl"/>
              <a:t>ALGUNOS CONCEPTOS BÁSICOS DE JAVASCRIPT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981261"/>
          </a:xfrm>
        </p:spPr>
        <p:txBody>
          <a:bodyPr/>
          <a:lstStyle/>
          <a:p>
            <a:r>
              <a:rPr lang="es-ES_tradnl" sz="1800"/>
              <a:t>JavaScript es un lenguaje de programación interpretado, es decir, es el navegador el que interpreta las instrucciones.</a:t>
            </a:r>
          </a:p>
          <a:p>
            <a:endParaRPr lang="es-ES_tradnl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5E15D00-1218-E94E-825B-B58DD06D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287" y="2026467"/>
            <a:ext cx="4148751" cy="4026452"/>
          </a:xfrm>
          <a:prstGeom prst="rect">
            <a:avLst/>
          </a:prstGeom>
        </p:spPr>
      </p:pic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F8345AA6-AB94-E64D-A36C-09256C76AD2A}"/>
              </a:ext>
            </a:extLst>
          </p:cNvPr>
          <p:cNvSpPr txBox="1">
            <a:spLocks/>
          </p:cNvSpPr>
          <p:nvPr/>
        </p:nvSpPr>
        <p:spPr>
          <a:xfrm>
            <a:off x="294150" y="2199861"/>
            <a:ext cx="4406949" cy="385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_tradnl" sz="1800"/>
              <a:t>Es el lenguaje “oficial” de la W3C para la programación en el lado del cliente.</a:t>
            </a:r>
          </a:p>
          <a:p>
            <a:endParaRPr lang="es-ES_tradnl" sz="1800"/>
          </a:p>
          <a:p>
            <a:r>
              <a:rPr lang="es-ES_tradnl" sz="1800"/>
              <a:t>JavaScript permite acceder a los objetos del formulario utilizando el </a:t>
            </a:r>
            <a:r>
              <a:rPr lang="es-ES_tradnl" sz="1800" b="1"/>
              <a:t>DOM</a:t>
            </a:r>
            <a:r>
              <a:rPr lang="es-ES_tradnl" sz="1800"/>
              <a:t> y así modificar sus características y los valores de sus atributos.</a:t>
            </a:r>
          </a:p>
          <a:p>
            <a:pPr lvl="4"/>
            <a:endParaRPr lang="es-ES_tradnl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727A6F4-E84D-48EF-9507-8BF184F1A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JavaScript es un lenguaje sin tipos de datos, es decir, las variables se definen y se les asigna un valor, en ese momento adquieren su tipo.</a:t>
            </a:r>
          </a:p>
          <a:p>
            <a:endParaRPr lang="es-ES"/>
          </a:p>
          <a:p>
            <a:r>
              <a:rPr lang="es-ES"/>
              <a:t>La sintaxis de JavaScript es muy parecida a la sintaxis de C o de Java o de C# o de PHP, pues todos estos lenguajes derivan de C que es el padre.</a:t>
            </a:r>
          </a:p>
          <a:p>
            <a:endParaRPr lang="es-ES"/>
          </a:p>
          <a:p>
            <a:r>
              <a:rPr lang="es-ES"/>
              <a:t>Los bloques de código, decir, las funciones se encierran entre los símbolos { y }.</a:t>
            </a: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1ECC68-C3AA-47E4-8762-4CD81CD9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81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CFA33BA-669A-459D-8BF4-EA5143B10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El código de JavaScript se puede embeber en HTML utilizando la etiqueta &lt;script&gt; y &lt;/script&gt; dentro de ese bloque se puede escribir el código JavaScript. </a:t>
            </a: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CF190B3-07C1-4924-9D68-559BE9ED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9828AA-5E75-469C-81EF-05E4A987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66" y="2894489"/>
            <a:ext cx="5980868" cy="13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0A335A-80DA-4BCA-94C7-C2607C234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Además de escribir el código embebido en la página web, este se puede escribir en una biblioteca o librería y luego este código se puede reutilizar.</a:t>
            </a:r>
          </a:p>
          <a:p>
            <a:endParaRPr lang="es-ES"/>
          </a:p>
          <a:p>
            <a:r>
              <a:rPr lang="es-ES"/>
              <a:t>Las librerías de </a:t>
            </a:r>
            <a:r>
              <a:rPr lang="es-ES" err="1"/>
              <a:t>JavasScript</a:t>
            </a:r>
            <a:r>
              <a:rPr lang="es-ES"/>
              <a:t> tienen extensión .</a:t>
            </a:r>
            <a:r>
              <a:rPr lang="es-ES" err="1"/>
              <a:t>js</a:t>
            </a:r>
            <a:r>
              <a:rPr lang="es-ES"/>
              <a:t> y son archivos de texto plano al igual que los documentos HTML.</a:t>
            </a:r>
          </a:p>
          <a:p>
            <a:endParaRPr lang="es-CL"/>
          </a:p>
          <a:p>
            <a:r>
              <a:rPr lang="es-CL"/>
              <a:t>Para importar una librería de JavaScript se debe hacer de la siguiente forma:</a:t>
            </a:r>
          </a:p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AA46011-34B6-49A7-B625-6C33650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9945F0-38C2-496C-A547-FA859FEC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4" y="5227652"/>
            <a:ext cx="5273031" cy="41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06DF021-2A9A-4977-AC27-F26C11AA9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variables en JavaScript se declaran utilizando la palabra </a:t>
            </a:r>
            <a:r>
              <a:rPr lang="es-ES" err="1"/>
              <a:t>var</a:t>
            </a:r>
            <a:r>
              <a:rPr lang="es-ES"/>
              <a:t> junto al identificador y luego se les asigna un valor que define su tipo.</a:t>
            </a:r>
          </a:p>
          <a:p>
            <a:pPr marL="50800" indent="0">
              <a:buNone/>
            </a:pP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20D672-E4E4-47D2-8548-80A45E0D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CONCEPTOS BÁSICOS DE JAVASCRIPT</a:t>
            </a:r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9E95D4-D271-4AB5-BCB3-089A922A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72" y="2838449"/>
            <a:ext cx="4277255" cy="19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47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725</Words>
  <Application>Microsoft Macintosh PowerPoint</Application>
  <PresentationFormat>Presentación en pantalla (4:3)</PresentationFormat>
  <Paragraphs>73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Franklin Gothic</vt:lpstr>
      <vt:lpstr>Roboto</vt:lpstr>
      <vt:lpstr>Bebas Neue</vt:lpstr>
      <vt:lpstr>Roboto Condensed</vt:lpstr>
      <vt:lpstr>Roboto Mono</vt:lpstr>
      <vt:lpstr>Calibri</vt:lpstr>
      <vt:lpstr>Tema de Office</vt:lpstr>
      <vt:lpstr>DESARROLLO WEB</vt:lpstr>
      <vt:lpstr>Introducción a JavaScript</vt:lpstr>
      <vt:lpstr>EN ESTA SESIÓN</vt:lpstr>
      <vt:lpstr>ALGUNOS 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CONCEPTOS BÁSICOS DE JAVASCRIPT</vt:lpstr>
      <vt:lpstr>ALGUNOS CONCEPTOS DE AJAX</vt:lpstr>
      <vt:lpstr>ALGUNOS CONCEPTOS DE AJAX</vt:lpstr>
      <vt:lpstr>ALGUNOS CONCEPTOS DE AJAX</vt:lpstr>
      <vt:lpstr>ALGUNOS CONCEPTOS DE AJAX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58</cp:revision>
  <dcterms:modified xsi:type="dcterms:W3CDTF">2020-08-09T21:12:46Z</dcterms:modified>
</cp:coreProperties>
</file>